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pptx" ContentType="application/vnd.openxmlformats-officedocument.presentationml.presentation"/>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9"/>
  </p:notesMasterIdLst>
  <p:sldIdLst>
    <p:sldId id="256" r:id="rId3"/>
    <p:sldId id="279" r:id="rId4"/>
    <p:sldId id="265" r:id="rId5"/>
    <p:sldId id="280" r:id="rId6"/>
    <p:sldId id="281" r:id="rId7"/>
    <p:sldId id="28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 id="279"/>
            <p14:sldId id="265"/>
            <p14:sldId id="280"/>
            <p14:sldId id="281"/>
            <p14:sldId id="2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B4A6"/>
    <a:srgbClr val="734F29"/>
    <a:srgbClr val="D24726"/>
    <a:srgbClr val="DD462F"/>
    <a:srgbClr val="AEB785"/>
    <a:srgbClr val="EFD5A2"/>
    <a:srgbClr val="3B3026"/>
    <a:srgbClr val="ECE1CA"/>
    <a:srgbClr val="79553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80" autoAdjust="0"/>
  </p:normalViewPr>
  <p:slideViewPr>
    <p:cSldViewPr snapToGrid="0">
      <p:cViewPr>
        <p:scale>
          <a:sx n="66" d="100"/>
          <a:sy n="66" d="100"/>
        </p:scale>
        <p:origin x="900" y="2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7/21/2017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In </a:t>
            </a:r>
            <a:r>
              <a:rPr lang="en-US" baseline="0" dirty="0" smtClean="0"/>
              <a:t>Slide Show mode, click the arrow to enter the PowerPoint Getting Started Center.</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a:t>
            </a:fld>
            <a:endParaRPr lang="en-US"/>
          </a:p>
        </p:txBody>
      </p:sp>
    </p:spTree>
    <p:extLst>
      <p:ext uri="{BB962C8B-B14F-4D97-AF65-F5344CB8AC3E}">
        <p14:creationId xmlns:p14="http://schemas.microsoft.com/office/powerpoint/2010/main" val="994123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838200" y="2061006"/>
            <a:ext cx="10515600" cy="2387600"/>
          </a:xfrm>
        </p:spPr>
        <p:txBody>
          <a:bodyPr anchor="b">
            <a:normAutofit/>
          </a:bodyPr>
          <a:lstStyle>
            <a:lvl1pPr algn="l">
              <a:defRPr sz="54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38202" y="5110609"/>
            <a:ext cx="6705599" cy="1137793"/>
          </a:xfrm>
        </p:spPr>
        <p:txBody>
          <a:bodyPr>
            <a:normAutofit/>
          </a:bodyPr>
          <a:lstStyle>
            <a:lvl1pPr marL="0" indent="0" algn="l">
              <a:lnSpc>
                <a:spcPct val="150000"/>
              </a:lnSpc>
              <a:spcBef>
                <a:spcPts val="600"/>
              </a:spcBef>
              <a:buNone/>
              <a:defRPr sz="2800">
                <a:solidFill>
                  <a:srgbClr val="D24726"/>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7/21/2017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1854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7/21/2017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96921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Vertical Title 1"/>
          <p:cNvSpPr>
            <a:spLocks noGrp="1"/>
          </p:cNvSpPr>
          <p:nvPr>
            <p:ph type="title" orient="vert"/>
          </p:nvPr>
        </p:nvSpPr>
        <p:spPr>
          <a:xfrm>
            <a:off x="10215419" y="365125"/>
            <a:ext cx="1819564" cy="5811838"/>
          </a:xfrm>
        </p:spPr>
        <p:txBody>
          <a:bodyPr vert="eaVert" anchor="b">
            <a:normAutofit/>
          </a:bodyPr>
          <a:lstStyle>
            <a:lvl1pPr>
              <a:defRPr sz="3600">
                <a:solidFill>
                  <a:schemeClr val="bg1"/>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7/21/2017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0226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8201" y="1825625"/>
            <a:ext cx="4167753" cy="4351338"/>
          </a:xfrm>
        </p:spPr>
        <p:txBody>
          <a:bodyPr>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EEBAAA-29B5-4AF5-BC5F-7E580C29002D}" type="datetimeFigureOut">
              <a:rPr lang="en-US" smtClean="0"/>
              <a:t>7/21/2017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1" y="2402238"/>
            <a:ext cx="4508715" cy="2187227"/>
          </a:xfrm>
        </p:spPr>
        <p:txBody>
          <a:bodyPr anchor="ctr">
            <a:noAutofit/>
          </a:bodyPr>
          <a:lstStyle>
            <a:lvl1pPr algn="l">
              <a:defRPr sz="4800">
                <a:solidFill>
                  <a:srgbClr val="D247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323308" y="2402237"/>
            <a:ext cx="5269424" cy="2187226"/>
          </a:xfrm>
        </p:spPr>
        <p:txBody>
          <a:bodyPr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EEBAAA-29B5-4AF5-BC5F-7E580C29002D}" type="datetimeFigureOut">
              <a:rPr lang="en-US" smtClean="0"/>
              <a:t>7/21/2017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5" name="Date Placeholder 4"/>
          <p:cNvSpPr>
            <a:spLocks noGrp="1"/>
          </p:cNvSpPr>
          <p:nvPr>
            <p:ph type="dt" sz="half" idx="10"/>
          </p:nvPr>
        </p:nvSpPr>
        <p:spPr/>
        <p:txBody>
          <a:bodyPr/>
          <a:lstStyle/>
          <a:p>
            <a:fld id="{8BEEBAAA-29B5-4AF5-BC5F-7E580C29002D}" type="datetimeFigureOut">
              <a:rPr lang="en-US" smtClean="0"/>
              <a:t>7/21/2017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2822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0"/>
            <a:ext cx="10737851" cy="1228436"/>
          </a:xfrm>
        </p:spPr>
        <p:txBody>
          <a:bodyPr anchor="b">
            <a:normAutofit/>
          </a:bodyPr>
          <a:lstStyle>
            <a:lvl1pPr>
              <a:defRPr sz="3600">
                <a:solidFill>
                  <a:schemeClr val="bg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831851"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1851" y="2193927"/>
            <a:ext cx="5156200"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dirty="0"/>
          </a:p>
        </p:txBody>
      </p:sp>
      <p:sp>
        <p:nvSpPr>
          <p:cNvPr id="5" name="Text Placeholder 4"/>
          <p:cNvSpPr>
            <a:spLocks noGrp="1"/>
          </p:cNvSpPr>
          <p:nvPr>
            <p:ph type="body" sz="quarter" idx="3"/>
          </p:nvPr>
        </p:nvSpPr>
        <p:spPr>
          <a:xfrm>
            <a:off x="6189664"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9664" y="2193927"/>
            <a:ext cx="5157787"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7" name="Date Placeholder 6"/>
          <p:cNvSpPr>
            <a:spLocks noGrp="1"/>
          </p:cNvSpPr>
          <p:nvPr>
            <p:ph type="dt" sz="half" idx="10"/>
          </p:nvPr>
        </p:nvSpPr>
        <p:spPr/>
        <p:txBody>
          <a:bodyPr/>
          <a:lstStyle/>
          <a:p>
            <a:fld id="{8BEEBAAA-29B5-4AF5-BC5F-7E580C29002D}" type="datetimeFigureOut">
              <a:rPr lang="en-US" smtClean="0"/>
              <a:t>7/21/2017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60EDB8-5305-433F-BE41-D7A86D811DB3}" type="slidenum">
              <a:rPr lang="en-US" smtClean="0"/>
              <a:t>‹#›</a:t>
            </a:fld>
            <a:endParaRPr lang="en-US"/>
          </a:p>
        </p:txBody>
      </p:sp>
      <p:sp>
        <p:nvSpPr>
          <p:cNvPr id="11" name="Rectangle 10"/>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0602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BEEBAAA-29B5-4AF5-BC5F-7E580C29002D}" type="datetimeFigureOut">
              <a:rPr lang="en-US" smtClean="0"/>
              <a:t>7/21/2017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60EDB8-5305-433F-BE41-D7A86D811DB3}" type="slidenum">
              <a:rPr lang="en-US" smtClean="0"/>
              <a:t>‹#›</a:t>
            </a:fld>
            <a:endParaRPr lang="en-US"/>
          </a:p>
        </p:txBody>
      </p:sp>
      <p:sp>
        <p:nvSpPr>
          <p:cNvPr id="7" name="Rectangle 6"/>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0081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EBAAA-29B5-4AF5-BC5F-7E580C29002D}" type="datetimeFigureOut">
              <a:rPr lang="en-US" smtClean="0"/>
              <a:t>7/21/2017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40374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172200" cy="487362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t>7/21/2017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178419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t>7/21/2017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316109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7/21/2017</a:t>
            </a:fld>
            <a:endParaRPr lang="en-US"/>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5.xml.rels><?xml version="1.0" encoding="UTF-8" standalone="yes"?>
<Relationships xmlns="http://schemas.openxmlformats.org/package/2006/relationships"><Relationship Id="rId8" Type="http://schemas.openxmlformats.org/officeDocument/2006/relationships/package" Target="../embeddings/Microsoft_PowerPoint_Presentation3.pptx"/><Relationship Id="rId3" Type="http://schemas.openxmlformats.org/officeDocument/2006/relationships/slideLayout" Target="../slideLayouts/slideLayout2.xml"/><Relationship Id="rId7" Type="http://schemas.openxmlformats.org/officeDocument/2006/relationships/image" Target="../media/image4.emf"/><Relationship Id="rId2" Type="http://schemas.openxmlformats.org/officeDocument/2006/relationships/vmlDrawing" Target="../drawings/vmlDrawing2.vml"/><Relationship Id="rId1" Type="http://schemas.openxmlformats.org/officeDocument/2006/relationships/themeOverride" Target="../theme/themeOverride1.xml"/><Relationship Id="rId6" Type="http://schemas.openxmlformats.org/officeDocument/2006/relationships/package" Target="../embeddings/Microsoft_PowerPoint_Presentation2.pptx"/><Relationship Id="rId5" Type="http://schemas.openxmlformats.org/officeDocument/2006/relationships/image" Target="../media/image3.emf"/><Relationship Id="rId4" Type="http://schemas.openxmlformats.org/officeDocument/2006/relationships/package" Target="../embeddings/Microsoft_PowerPoint_Presentation1.pptx"/><Relationship Id="rId9"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amazon.com/edw/home.html#/skill/amzn1.ask.skill.7ca2d4d3-4547-424e-8abf-623a065c384f/en_US/testing"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o15.officeredir.microsoft.com/r/rlid2013GettingStartedCntrPPT?clid=103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Welcome to </a:t>
            </a:r>
            <a:br>
              <a:rPr lang="en-US" dirty="0" smtClean="0"/>
            </a:br>
            <a:r>
              <a:rPr lang="en-US" dirty="0" smtClean="0"/>
              <a:t>Med Assist [voice assistant]</a:t>
            </a:r>
            <a:endParaRPr lang="en-US" dirty="0"/>
          </a:p>
        </p:txBody>
      </p:sp>
      <p:sp>
        <p:nvSpPr>
          <p:cNvPr id="3" name="Subtitle 2"/>
          <p:cNvSpPr>
            <a:spLocks noGrp="1"/>
          </p:cNvSpPr>
          <p:nvPr>
            <p:ph type="subTitle" idx="1"/>
          </p:nvPr>
        </p:nvSpPr>
        <p:spPr/>
        <p:txBody>
          <a:bodyPr>
            <a:normAutofit/>
          </a:bodyPr>
          <a:lstStyle/>
          <a:p>
            <a:r>
              <a:rPr lang="en-US" dirty="0" smtClean="0"/>
              <a:t>Booking </a:t>
            </a:r>
            <a:r>
              <a:rPr lang="en-US" dirty="0" smtClean="0"/>
              <a:t>medical appointments </a:t>
            </a:r>
            <a:r>
              <a:rPr lang="en-US" dirty="0" smtClean="0"/>
              <a:t>made easy.</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3569" y="5110609"/>
            <a:ext cx="1300462" cy="1300462"/>
          </a:xfrm>
          <a:prstGeom prst="rect">
            <a:avLst/>
          </a:prstGeom>
        </p:spPr>
      </p:pic>
    </p:spTree>
    <p:extLst>
      <p:ext uri="{BB962C8B-B14F-4D97-AF65-F5344CB8AC3E}">
        <p14:creationId xmlns:p14="http://schemas.microsoft.com/office/powerpoint/2010/main" val="24718077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smtClean="0"/>
              <a:t>THE VARIABLES</a:t>
            </a:r>
            <a:endParaRPr lang="en-US" dirty="0"/>
          </a:p>
        </p:txBody>
      </p:sp>
      <p:sp>
        <p:nvSpPr>
          <p:cNvPr id="3" name="Content Placeholder 2"/>
          <p:cNvSpPr>
            <a:spLocks noGrp="1"/>
          </p:cNvSpPr>
          <p:nvPr>
            <p:ph idx="1"/>
          </p:nvPr>
        </p:nvSpPr>
        <p:spPr>
          <a:xfrm>
            <a:off x="333106" y="1592261"/>
            <a:ext cx="2101002" cy="4351338"/>
          </a:xfrm>
        </p:spPr>
        <p:txBody>
          <a:bodyPr/>
          <a:lstStyle/>
          <a:p>
            <a:r>
              <a:rPr lang="en-US" dirty="0" smtClean="0"/>
              <a:t>VAR </a:t>
            </a:r>
            <a:r>
              <a:rPr lang="en-US" dirty="0" smtClean="0"/>
              <a:t>PREDHIN = “THE ARCHITECT”</a:t>
            </a:r>
            <a:endParaRPr lang="en-US" dirty="0" smtClean="0"/>
          </a:p>
          <a:p>
            <a:pPr marL="285750" indent="-285750">
              <a:buFont typeface="Arial" panose="020B0604020202020204" pitchFamily="34" charset="0"/>
              <a:buChar char="•"/>
            </a:pPr>
            <a:r>
              <a:rPr lang="en-US" dirty="0" smtClean="0"/>
              <a:t>Quickest on the team.</a:t>
            </a:r>
          </a:p>
          <a:p>
            <a:pPr marL="285750" indent="-285750">
              <a:buFont typeface="Arial" panose="020B0604020202020204" pitchFamily="34" charset="0"/>
              <a:buChar char="•"/>
            </a:pPr>
            <a:r>
              <a:rPr lang="en-US" dirty="0" smtClean="0"/>
              <a:t>Detail Oriented.</a:t>
            </a:r>
          </a:p>
          <a:p>
            <a:pPr marL="285750" indent="-285750">
              <a:buFont typeface="Arial" panose="020B0604020202020204" pitchFamily="34" charset="0"/>
              <a:buChar char="•"/>
            </a:pPr>
            <a:r>
              <a:rPr lang="en-US" dirty="0" smtClean="0"/>
              <a:t>The Architect.</a:t>
            </a:r>
          </a:p>
          <a:p>
            <a:pPr marL="285750" indent="-285750">
              <a:buFont typeface="Arial" panose="020B0604020202020204" pitchFamily="34" charset="0"/>
              <a:buChar char="•"/>
            </a:pPr>
            <a:r>
              <a:rPr lang="en-US" dirty="0" smtClean="0"/>
              <a:t>Loves music and plays violin.</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endParaRPr lang="en-US" dirty="0"/>
          </a:p>
        </p:txBody>
      </p:sp>
      <p:sp>
        <p:nvSpPr>
          <p:cNvPr id="4" name="Content Placeholder 2"/>
          <p:cNvSpPr txBox="1">
            <a:spLocks/>
          </p:cNvSpPr>
          <p:nvPr/>
        </p:nvSpPr>
        <p:spPr>
          <a:xfrm>
            <a:off x="2966100" y="1592261"/>
            <a:ext cx="1811962" cy="435133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1200"/>
              </a:spcAft>
              <a:buFont typeface="Arial" panose="020B0604020202020204" pitchFamily="34" charset="0"/>
              <a:buNone/>
              <a:defRPr sz="16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1200"/>
              </a:spcAft>
              <a:buFont typeface="Arial" panose="020B0604020202020204" pitchFamily="34" charset="0"/>
              <a:buChar char="•"/>
              <a:defRPr sz="14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1200"/>
              </a:spcAft>
              <a:buFont typeface="Arial" panose="020B0604020202020204" pitchFamily="34" charset="0"/>
              <a:buChar char="•"/>
              <a:defRPr sz="12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VAR </a:t>
            </a:r>
            <a:r>
              <a:rPr lang="en-US" dirty="0" smtClean="0"/>
              <a:t>REEKO = “The Artist”</a:t>
            </a:r>
            <a:endParaRPr lang="en-US" dirty="0" smtClean="0"/>
          </a:p>
          <a:p>
            <a:pPr marL="285750" indent="-285750">
              <a:buFont typeface="Arial" panose="020B0604020202020204" pitchFamily="34" charset="0"/>
              <a:buChar char="•"/>
            </a:pPr>
            <a:r>
              <a:rPr lang="en-US" dirty="0" smtClean="0"/>
              <a:t>Creative Head.</a:t>
            </a:r>
          </a:p>
          <a:p>
            <a:pPr marL="285750" indent="-285750">
              <a:buFont typeface="Arial" panose="020B0604020202020204" pitchFamily="34" charset="0"/>
              <a:buChar char="•"/>
            </a:pPr>
            <a:r>
              <a:rPr lang="en-US" dirty="0" smtClean="0"/>
              <a:t>Out of the box thinker.</a:t>
            </a:r>
          </a:p>
          <a:p>
            <a:pPr marL="285750" indent="-285750">
              <a:buFont typeface="Arial" panose="020B0604020202020204" pitchFamily="34" charset="0"/>
              <a:buChar char="•"/>
            </a:pPr>
            <a:r>
              <a:rPr lang="en-US" dirty="0"/>
              <a:t>Effective communicator</a:t>
            </a:r>
          </a:p>
          <a:p>
            <a:pPr marL="285750" indent="-285750">
              <a:buFont typeface="Arial" panose="020B0604020202020204" pitchFamily="34" charset="0"/>
              <a:buChar char="•"/>
            </a:pPr>
            <a:endParaRPr lang="en-US" dirty="0" smtClean="0"/>
          </a:p>
          <a:p>
            <a:endParaRPr lang="en-US" dirty="0"/>
          </a:p>
        </p:txBody>
      </p:sp>
      <p:sp>
        <p:nvSpPr>
          <p:cNvPr id="5" name="Content Placeholder 2"/>
          <p:cNvSpPr txBox="1">
            <a:spLocks/>
          </p:cNvSpPr>
          <p:nvPr/>
        </p:nvSpPr>
        <p:spPr>
          <a:xfrm>
            <a:off x="5471040" y="1587542"/>
            <a:ext cx="1799084" cy="4351338"/>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ct val="30000"/>
              </a:spcBef>
              <a:spcAft>
                <a:spcPts val="1200"/>
              </a:spcAft>
              <a:buFont typeface="Arial" panose="020B0604020202020204" pitchFamily="34" charset="0"/>
              <a:buNone/>
              <a:defRPr sz="16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1200"/>
              </a:spcAft>
              <a:buFont typeface="Arial" panose="020B0604020202020204" pitchFamily="34" charset="0"/>
              <a:buChar char="•"/>
              <a:defRPr sz="14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1200"/>
              </a:spcAft>
              <a:buFont typeface="Arial" panose="020B0604020202020204" pitchFamily="34" charset="0"/>
              <a:buChar char="•"/>
              <a:defRPr sz="12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VAR RAKESH = “JS JUNKIE”</a:t>
            </a:r>
            <a:endParaRPr lang="en-US" dirty="0" smtClean="0"/>
          </a:p>
          <a:p>
            <a:pPr marL="285750" indent="-285750">
              <a:buFont typeface="Arial" panose="020B0604020202020204" pitchFamily="34" charset="0"/>
              <a:buChar char="•"/>
            </a:pPr>
            <a:r>
              <a:rPr lang="en-US" dirty="0" smtClean="0"/>
              <a:t>JavaScript Junkie.</a:t>
            </a:r>
          </a:p>
          <a:p>
            <a:pPr marL="285750" indent="-285750">
              <a:buFont typeface="Arial" panose="020B0604020202020204" pitchFamily="34" charset="0"/>
              <a:buChar char="•"/>
            </a:pPr>
            <a:r>
              <a:rPr lang="en-US" dirty="0" smtClean="0"/>
              <a:t>Web Developer</a:t>
            </a:r>
          </a:p>
          <a:p>
            <a:pPr marL="285750" indent="-285750">
              <a:buFont typeface="Arial" panose="020B0604020202020204" pitchFamily="34" charset="0"/>
              <a:buChar char="•"/>
            </a:pPr>
            <a:r>
              <a:rPr lang="en-US" dirty="0" smtClean="0"/>
              <a:t>Mini Militia Pro</a:t>
            </a:r>
          </a:p>
          <a:p>
            <a:pPr marL="285750" indent="-285750">
              <a:buFont typeface="Arial" panose="020B0604020202020204" pitchFamily="34" charset="0"/>
              <a:buChar char="•"/>
            </a:pPr>
            <a:r>
              <a:rPr lang="en-US" dirty="0" smtClean="0"/>
              <a:t>Dog Lover</a:t>
            </a:r>
          </a:p>
          <a:p>
            <a:endParaRPr lang="en-US" dirty="0"/>
          </a:p>
        </p:txBody>
      </p:sp>
      <p:sp>
        <p:nvSpPr>
          <p:cNvPr id="6" name="Content Placeholder 2"/>
          <p:cNvSpPr txBox="1">
            <a:spLocks/>
          </p:cNvSpPr>
          <p:nvPr/>
        </p:nvSpPr>
        <p:spPr>
          <a:xfrm>
            <a:off x="7772067" y="1587542"/>
            <a:ext cx="1696051" cy="4351338"/>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ct val="30000"/>
              </a:spcBef>
              <a:spcAft>
                <a:spcPts val="1200"/>
              </a:spcAft>
              <a:buFont typeface="Arial" panose="020B0604020202020204" pitchFamily="34" charset="0"/>
              <a:buNone/>
              <a:defRPr sz="16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1200"/>
              </a:spcAft>
              <a:buFont typeface="Arial" panose="020B0604020202020204" pitchFamily="34" charset="0"/>
              <a:buChar char="•"/>
              <a:defRPr sz="14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1200"/>
              </a:spcAft>
              <a:buFont typeface="Arial" panose="020B0604020202020204" pitchFamily="34" charset="0"/>
              <a:buChar char="•"/>
              <a:defRPr sz="12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VAR YOHAN </a:t>
            </a:r>
            <a:r>
              <a:rPr lang="en-US" dirty="0"/>
              <a:t>=</a:t>
            </a:r>
            <a:r>
              <a:rPr lang="en-US" dirty="0" smtClean="0"/>
              <a:t> “The Wizard</a:t>
            </a:r>
            <a:r>
              <a:rPr lang="en-US" dirty="0" smtClean="0"/>
              <a:t>”</a:t>
            </a:r>
            <a:endParaRPr lang="en-US" dirty="0" smtClean="0"/>
          </a:p>
          <a:p>
            <a:pPr marL="285750" indent="-285750">
              <a:buFont typeface="Arial" panose="020B0604020202020204" pitchFamily="34" charset="0"/>
              <a:buChar char="•"/>
            </a:pPr>
            <a:r>
              <a:rPr lang="en-US" dirty="0" smtClean="0"/>
              <a:t>Walks and talks JavaScript.</a:t>
            </a:r>
          </a:p>
          <a:p>
            <a:pPr marL="285750" indent="-285750">
              <a:buFont typeface="Arial" panose="020B0604020202020204" pitchFamily="34" charset="0"/>
              <a:buChar char="•"/>
            </a:pPr>
            <a:r>
              <a:rPr lang="en-US" dirty="0"/>
              <a:t>Quick </a:t>
            </a:r>
            <a:r>
              <a:rPr lang="en-US" dirty="0" smtClean="0"/>
              <a:t>learner</a:t>
            </a:r>
            <a:r>
              <a:rPr lang="en-US" dirty="0" smtClean="0"/>
              <a:t>.</a:t>
            </a:r>
          </a:p>
          <a:p>
            <a:pPr marL="285750" indent="-285750">
              <a:buFont typeface="Arial" panose="020B0604020202020204" pitchFamily="34" charset="0"/>
              <a:buChar char="•"/>
            </a:pPr>
            <a:r>
              <a:rPr lang="en-US" dirty="0" smtClean="0"/>
              <a:t>Foodie</a:t>
            </a:r>
            <a:endParaRPr lang="en-US" dirty="0" smtClean="0"/>
          </a:p>
          <a:p>
            <a:pPr marL="285750" indent="-285750">
              <a:buFont typeface="Arial" panose="020B0604020202020204" pitchFamily="34" charset="0"/>
              <a:buChar char="•"/>
            </a:pPr>
            <a:r>
              <a:rPr lang="en-US" dirty="0"/>
              <a:t>The Consultant</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Content Placeholder 2"/>
          <p:cNvSpPr txBox="1">
            <a:spLocks/>
          </p:cNvSpPr>
          <p:nvPr/>
        </p:nvSpPr>
        <p:spPr>
          <a:xfrm>
            <a:off x="9970061" y="1587542"/>
            <a:ext cx="1762592" cy="435133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1200"/>
              </a:spcAft>
              <a:buFont typeface="Arial" panose="020B0604020202020204" pitchFamily="34" charset="0"/>
              <a:buNone/>
              <a:defRPr sz="16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1200"/>
              </a:spcAft>
              <a:buFont typeface="Arial" panose="020B0604020202020204" pitchFamily="34" charset="0"/>
              <a:buChar char="•"/>
              <a:defRPr sz="14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1200"/>
              </a:spcAft>
              <a:buFont typeface="Arial" panose="020B0604020202020204" pitchFamily="34" charset="0"/>
              <a:buChar char="•"/>
              <a:defRPr sz="12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VAR SUDEV </a:t>
            </a:r>
            <a:r>
              <a:rPr lang="en-US" dirty="0" smtClean="0"/>
              <a:t>=</a:t>
            </a:r>
            <a:r>
              <a:rPr lang="en-US" dirty="0" smtClean="0"/>
              <a:t> “The Wizard</a:t>
            </a:r>
            <a:r>
              <a:rPr lang="en-US" dirty="0" smtClean="0"/>
              <a:t>”</a:t>
            </a:r>
            <a:endParaRPr lang="en-US" dirty="0" smtClean="0"/>
          </a:p>
          <a:p>
            <a:pPr marL="285750" indent="-285750">
              <a:buFont typeface="Arial" panose="020B0604020202020204" pitchFamily="34" charset="0"/>
              <a:buChar char="•"/>
            </a:pPr>
            <a:r>
              <a:rPr lang="en-US" dirty="0"/>
              <a:t>Effective </a:t>
            </a:r>
            <a:r>
              <a:rPr lang="en-US" dirty="0" smtClean="0"/>
              <a:t>communicator</a:t>
            </a:r>
          </a:p>
          <a:p>
            <a:pPr marL="285750" indent="-285750">
              <a:buFont typeface="Arial" panose="020B0604020202020204" pitchFamily="34" charset="0"/>
              <a:buChar char="•"/>
            </a:pPr>
            <a:r>
              <a:rPr lang="en-US" dirty="0" smtClean="0"/>
              <a:t>Hard working</a:t>
            </a:r>
          </a:p>
          <a:p>
            <a:pPr marL="285750" indent="-285750">
              <a:buFont typeface="Arial" panose="020B0604020202020204" pitchFamily="34" charset="0"/>
              <a:buChar char="•"/>
            </a:pPr>
            <a:r>
              <a:rPr lang="en-US" dirty="0" smtClean="0"/>
              <a:t>Mr. </a:t>
            </a:r>
            <a:r>
              <a:rPr lang="en-US" dirty="0" err="1" smtClean="0"/>
              <a:t>Beardo</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555507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 </a:t>
            </a:r>
            <a:r>
              <a:rPr lang="en-US" dirty="0" smtClean="0"/>
              <a:t>STATEMENT</a:t>
            </a:r>
            <a:endParaRPr lang="en-US" dirty="0"/>
          </a:p>
        </p:txBody>
      </p:sp>
      <p:sp>
        <p:nvSpPr>
          <p:cNvPr id="3" name="Content Placeholder 2"/>
          <p:cNvSpPr>
            <a:spLocks noGrp="1"/>
          </p:cNvSpPr>
          <p:nvPr>
            <p:ph idx="1"/>
          </p:nvPr>
        </p:nvSpPr>
        <p:spPr>
          <a:xfrm>
            <a:off x="838201" y="1825625"/>
            <a:ext cx="10515600" cy="4351338"/>
          </a:xfrm>
        </p:spPr>
        <p:txBody>
          <a:bodyPr>
            <a:normAutofit/>
          </a:bodyPr>
          <a:lstStyle/>
          <a:p>
            <a:r>
              <a:rPr lang="en-US" dirty="0" smtClean="0"/>
              <a:t>The </a:t>
            </a:r>
            <a:r>
              <a:rPr lang="en-US" dirty="0"/>
              <a:t>current scenario for going to </a:t>
            </a:r>
            <a:r>
              <a:rPr lang="en-US" dirty="0" smtClean="0"/>
              <a:t>the hospital </a:t>
            </a:r>
            <a:r>
              <a:rPr lang="en-US" dirty="0"/>
              <a:t>and </a:t>
            </a:r>
            <a:r>
              <a:rPr lang="en-US" dirty="0" smtClean="0"/>
              <a:t>getting an appointment is a very </a:t>
            </a:r>
            <a:r>
              <a:rPr lang="en-US" dirty="0"/>
              <a:t>tedious </a:t>
            </a:r>
            <a:r>
              <a:rPr lang="en-US" dirty="0" smtClean="0"/>
              <a:t>and time consuming process. The hardship of going to </a:t>
            </a:r>
            <a:r>
              <a:rPr lang="en-US" dirty="0" smtClean="0"/>
              <a:t>hospital </a:t>
            </a:r>
            <a:r>
              <a:rPr lang="en-US" dirty="0" smtClean="0"/>
              <a:t>in person and standing in long queues just to get an appointment is difficult for most people. </a:t>
            </a:r>
            <a:r>
              <a:rPr lang="en-US" dirty="0" smtClean="0"/>
              <a:t>And there </a:t>
            </a:r>
            <a:r>
              <a:rPr lang="en-US" dirty="0" smtClean="0"/>
              <a:t>is no guarantee as to whether you will get an appointment or not. This is an age old process that we have been following for years and there has not been any change to this for decades. In this technologically advanced times, its high time we have bring in change and expedite the process. </a:t>
            </a:r>
          </a:p>
          <a:p>
            <a:endParaRPr lang="en-US" dirty="0" smtClean="0"/>
          </a:p>
          <a:p>
            <a:endParaRPr lang="en-US" dirty="0" smtClean="0"/>
          </a:p>
        </p:txBody>
      </p:sp>
    </p:spTree>
    <p:extLst>
      <p:ext uri="{BB962C8B-B14F-4D97-AF65-F5344CB8AC3E}">
        <p14:creationId xmlns:p14="http://schemas.microsoft.com/office/powerpoint/2010/main" val="8375115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t>SOLUTION</a:t>
            </a:r>
            <a:endParaRPr lang="en-US" dirty="0"/>
          </a:p>
        </p:txBody>
      </p:sp>
      <p:sp>
        <p:nvSpPr>
          <p:cNvPr id="3" name="Content Placeholder 2"/>
          <p:cNvSpPr>
            <a:spLocks noGrp="1"/>
          </p:cNvSpPr>
          <p:nvPr>
            <p:ph idx="1"/>
          </p:nvPr>
        </p:nvSpPr>
        <p:spPr>
          <a:xfrm>
            <a:off x="604434" y="1571223"/>
            <a:ext cx="11321403" cy="4816698"/>
          </a:xfrm>
        </p:spPr>
        <p:txBody>
          <a:bodyPr>
            <a:normAutofit/>
          </a:bodyPr>
          <a:lstStyle/>
          <a:p>
            <a:r>
              <a:rPr lang="en-US" dirty="0" smtClean="0"/>
              <a:t>Med Assist </a:t>
            </a:r>
            <a:r>
              <a:rPr lang="en-US" dirty="0" smtClean="0"/>
              <a:t>is the answer. </a:t>
            </a:r>
            <a:r>
              <a:rPr lang="en-US" dirty="0"/>
              <a:t>We are </a:t>
            </a:r>
            <a:r>
              <a:rPr lang="en-US" dirty="0" smtClean="0"/>
              <a:t>bringing to you a </a:t>
            </a:r>
            <a:r>
              <a:rPr lang="en-US" dirty="0"/>
              <a:t>Voice Assistant to make this entire process </a:t>
            </a:r>
            <a:r>
              <a:rPr lang="en-US" dirty="0" smtClean="0"/>
              <a:t>smooth and easy. Rather than going to an hospital/clinic for an appointment, you can book one in the comfort of your home or office.  You can check the availability of the doctor and even get </a:t>
            </a:r>
            <a:r>
              <a:rPr lang="en-US" dirty="0" smtClean="0"/>
              <a:t>information </a:t>
            </a:r>
            <a:r>
              <a:rPr lang="en-US" dirty="0" smtClean="0"/>
              <a:t>related to it. This helps the patient to plan the travel to hospital/clinic efficiently. </a:t>
            </a:r>
            <a:r>
              <a:rPr lang="en-US" dirty="0" smtClean="0"/>
              <a:t>Med Assist </a:t>
            </a:r>
            <a:r>
              <a:rPr lang="en-US" dirty="0" smtClean="0"/>
              <a:t>is not just for the patients. It also brings a solution for the </a:t>
            </a:r>
            <a:r>
              <a:rPr lang="en-US" dirty="0" smtClean="0"/>
              <a:t>doctors</a:t>
            </a:r>
            <a:r>
              <a:rPr lang="en-US" dirty="0" smtClean="0"/>
              <a:t>, </a:t>
            </a:r>
            <a:r>
              <a:rPr lang="en-US" dirty="0" smtClean="0"/>
              <a:t>he can </a:t>
            </a:r>
            <a:r>
              <a:rPr lang="en-US" dirty="0" smtClean="0"/>
              <a:t>list all the appointments </a:t>
            </a:r>
            <a:r>
              <a:rPr lang="en-US" dirty="0" smtClean="0"/>
              <a:t>for </a:t>
            </a:r>
            <a:r>
              <a:rPr lang="en-US" dirty="0" smtClean="0"/>
              <a:t>the day and thereby plan his activities accordingly. </a:t>
            </a:r>
            <a:endParaRPr lang="en-US" dirty="0" smtClean="0"/>
          </a:p>
          <a:p>
            <a:r>
              <a:rPr lang="en-US" dirty="0" smtClean="0"/>
              <a:t>For patients, Med Assist offers :</a:t>
            </a:r>
          </a:p>
          <a:p>
            <a:pPr marL="971550" lvl="1" indent="-285750">
              <a:lnSpc>
                <a:spcPct val="120000"/>
              </a:lnSpc>
            </a:pPr>
            <a:r>
              <a:rPr lang="en-US" dirty="0" smtClean="0"/>
              <a:t>Booking appointments</a:t>
            </a:r>
          </a:p>
          <a:p>
            <a:pPr marL="971550" lvl="1" indent="-285750">
              <a:lnSpc>
                <a:spcPct val="120000"/>
              </a:lnSpc>
            </a:pPr>
            <a:r>
              <a:rPr lang="en-US" dirty="0" smtClean="0"/>
              <a:t>Viewing appointments</a:t>
            </a:r>
            <a:endParaRPr lang="en-US" dirty="0"/>
          </a:p>
          <a:p>
            <a:r>
              <a:rPr lang="en-US" dirty="0" smtClean="0"/>
              <a:t>For Doctors, Med Assist offers :</a:t>
            </a:r>
          </a:p>
          <a:p>
            <a:pPr marL="971550" lvl="1" indent="-285750"/>
            <a:r>
              <a:rPr lang="en-US" dirty="0" smtClean="0"/>
              <a:t>List of all appointments made by patients.</a:t>
            </a:r>
          </a:p>
          <a:p>
            <a:pPr marL="285750" indent="-285750">
              <a:buFont typeface="Arial" panose="020B0604020202020204" pitchFamily="34" charset="0"/>
              <a:buChar char="•"/>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938121022"/>
              </p:ext>
            </p:extLst>
          </p:nvPr>
        </p:nvGraphicFramePr>
        <p:xfrm>
          <a:off x="7395029" y="4478563"/>
          <a:ext cx="914400" cy="771525"/>
        </p:xfrm>
        <a:graphic>
          <a:graphicData uri="http://schemas.openxmlformats.org/presentationml/2006/ole">
            <mc:AlternateContent xmlns:mc="http://schemas.openxmlformats.org/markup-compatibility/2006">
              <mc:Choice xmlns:v="urn:schemas-microsoft-com:vml" Requires="v">
                <p:oleObj spid="_x0000_s2050" name="Acrobat Document" showAsIcon="1" r:id="rId3" imgW="914400" imgH="771480" progId="AcroExch.Document.11">
                  <p:embed/>
                </p:oleObj>
              </mc:Choice>
              <mc:Fallback>
                <p:oleObj name="Acrobat Document" showAsIcon="1" r:id="rId3" imgW="914400" imgH="771480" progId="AcroExch.Document.11">
                  <p:embed/>
                  <p:pic>
                    <p:nvPicPr>
                      <p:cNvPr id="0" name=""/>
                      <p:cNvPicPr/>
                      <p:nvPr/>
                    </p:nvPicPr>
                    <p:blipFill>
                      <a:blip r:embed="rId4"/>
                      <a:stretch>
                        <a:fillRect/>
                      </a:stretch>
                    </p:blipFill>
                    <p:spPr>
                      <a:xfrm>
                        <a:off x="7395029" y="4478563"/>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0072247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a:t>
            </a:r>
            <a:r>
              <a:rPr lang="en-US" dirty="0" smtClean="0"/>
              <a:t>WORKS</a:t>
            </a:r>
            <a:endParaRPr lang="en-US" dirty="0"/>
          </a:p>
        </p:txBody>
      </p:sp>
      <p:sp>
        <p:nvSpPr>
          <p:cNvPr id="3" name="Content Placeholder 2"/>
          <p:cNvSpPr>
            <a:spLocks noGrp="1"/>
          </p:cNvSpPr>
          <p:nvPr>
            <p:ph idx="1"/>
          </p:nvPr>
        </p:nvSpPr>
        <p:spPr>
          <a:xfrm>
            <a:off x="604434" y="1825625"/>
            <a:ext cx="11195913" cy="4351338"/>
          </a:xfrm>
        </p:spPr>
        <p:txBody>
          <a:bodyPr/>
          <a:lstStyle/>
          <a:p>
            <a:r>
              <a:rPr lang="en-US" dirty="0" smtClean="0"/>
              <a:t>Med Assist </a:t>
            </a:r>
            <a:r>
              <a:rPr lang="en-US" dirty="0" smtClean="0"/>
              <a:t>is integrated into the Amazon echo. It is voice activated and completely hands-free. You can book appointments, check available slots , list appointments etc. with the help of a few voice commands. </a:t>
            </a:r>
          </a:p>
        </p:txBody>
      </p:sp>
      <p:graphicFrame>
        <p:nvGraphicFramePr>
          <p:cNvPr id="4" name="Object 3">
            <a:hlinkClick r:id="" action="ppaction://ole?verb=0"/>
          </p:cNvPr>
          <p:cNvGraphicFramePr>
            <a:graphicFrameLocks noChangeAspect="1"/>
          </p:cNvGraphicFramePr>
          <p:nvPr>
            <p:extLst>
              <p:ext uri="{D42A27DB-BD31-4B8C-83A1-F6EECF244321}">
                <p14:modId xmlns:p14="http://schemas.microsoft.com/office/powerpoint/2010/main" val="577357840"/>
              </p:ext>
            </p:extLst>
          </p:nvPr>
        </p:nvGraphicFramePr>
        <p:xfrm>
          <a:off x="604434" y="3210694"/>
          <a:ext cx="3611294" cy="1936324"/>
        </p:xfrm>
        <a:graphic>
          <a:graphicData uri="http://schemas.openxmlformats.org/presentationml/2006/ole">
            <mc:AlternateContent xmlns:mc="http://schemas.openxmlformats.org/markup-compatibility/2006">
              <mc:Choice xmlns:v="urn:schemas-microsoft-com:vml" Requires="v">
                <p:oleObj spid="_x0000_s1065" name="Presentation" r:id="rId4" imgW="3881162" imgH="2174273" progId="PowerPoint.Show.12">
                  <p:embed/>
                </p:oleObj>
              </mc:Choice>
              <mc:Fallback>
                <p:oleObj name="Presentation" r:id="rId4" imgW="3881162" imgH="2174273" progId="PowerPoint.Show.12">
                  <p:embed/>
                  <p:pic>
                    <p:nvPicPr>
                      <p:cNvPr id="0" name=""/>
                      <p:cNvPicPr/>
                      <p:nvPr/>
                    </p:nvPicPr>
                    <p:blipFill>
                      <a:blip r:embed="rId5"/>
                      <a:stretch>
                        <a:fillRect/>
                      </a:stretch>
                    </p:blipFill>
                    <p:spPr>
                      <a:xfrm>
                        <a:off x="604434" y="3210694"/>
                        <a:ext cx="3611294" cy="1936324"/>
                      </a:xfrm>
                      <a:prstGeom prst="rect">
                        <a:avLst/>
                      </a:prstGeom>
                    </p:spPr>
                  </p:pic>
                </p:oleObj>
              </mc:Fallback>
            </mc:AlternateContent>
          </a:graphicData>
        </a:graphic>
      </p:graphicFrame>
      <p:graphicFrame>
        <p:nvGraphicFramePr>
          <p:cNvPr id="6" name="Object 5">
            <a:hlinkClick r:id="" action="ppaction://ole?verb=0"/>
          </p:cNvPr>
          <p:cNvGraphicFramePr>
            <a:graphicFrameLocks noChangeAspect="1"/>
          </p:cNvGraphicFramePr>
          <p:nvPr>
            <p:extLst>
              <p:ext uri="{D42A27DB-BD31-4B8C-83A1-F6EECF244321}">
                <p14:modId xmlns:p14="http://schemas.microsoft.com/office/powerpoint/2010/main" val="1974498208"/>
              </p:ext>
            </p:extLst>
          </p:nvPr>
        </p:nvGraphicFramePr>
        <p:xfrm>
          <a:off x="4662274" y="3210694"/>
          <a:ext cx="3234408" cy="1936324"/>
        </p:xfrm>
        <a:graphic>
          <a:graphicData uri="http://schemas.openxmlformats.org/presentationml/2006/ole">
            <mc:AlternateContent xmlns:mc="http://schemas.openxmlformats.org/markup-compatibility/2006">
              <mc:Choice xmlns:v="urn:schemas-microsoft-com:vml" Requires="v">
                <p:oleObj spid="_x0000_s1066" name="Presentation" r:id="rId6" imgW="4561967" imgH="2560386" progId="PowerPoint.Show.12">
                  <p:embed/>
                </p:oleObj>
              </mc:Choice>
              <mc:Fallback>
                <p:oleObj name="Presentation" r:id="rId6" imgW="4561967" imgH="2560386" progId="PowerPoint.Show.12">
                  <p:embed/>
                  <p:pic>
                    <p:nvPicPr>
                      <p:cNvPr id="0" name=""/>
                      <p:cNvPicPr/>
                      <p:nvPr/>
                    </p:nvPicPr>
                    <p:blipFill>
                      <a:blip r:embed="rId7"/>
                      <a:stretch>
                        <a:fillRect/>
                      </a:stretch>
                    </p:blipFill>
                    <p:spPr>
                      <a:xfrm>
                        <a:off x="4662274" y="3210694"/>
                        <a:ext cx="3234408" cy="1936324"/>
                      </a:xfrm>
                      <a:prstGeom prst="rect">
                        <a:avLst/>
                      </a:prstGeom>
                    </p:spPr>
                  </p:pic>
                </p:oleObj>
              </mc:Fallback>
            </mc:AlternateContent>
          </a:graphicData>
        </a:graphic>
      </p:graphicFrame>
      <p:sp>
        <p:nvSpPr>
          <p:cNvPr id="8" name="TextBox 7"/>
          <p:cNvSpPr txBox="1"/>
          <p:nvPr/>
        </p:nvSpPr>
        <p:spPr>
          <a:xfrm>
            <a:off x="1457736" y="5447763"/>
            <a:ext cx="1904689" cy="307777"/>
          </a:xfrm>
          <a:prstGeom prst="rect">
            <a:avLst/>
          </a:prstGeom>
          <a:noFill/>
        </p:spPr>
        <p:txBody>
          <a:bodyPr wrap="none" rtlCol="0">
            <a:spAutoFit/>
          </a:bodyPr>
          <a:lstStyle/>
          <a:p>
            <a:r>
              <a:rPr lang="en-US" sz="1400" dirty="0" smtClean="0"/>
              <a:t>Book an appointment</a:t>
            </a:r>
            <a:endParaRPr lang="en-US" sz="1400" dirty="0"/>
          </a:p>
        </p:txBody>
      </p:sp>
      <p:sp>
        <p:nvSpPr>
          <p:cNvPr id="9" name="TextBox 8"/>
          <p:cNvSpPr txBox="1"/>
          <p:nvPr/>
        </p:nvSpPr>
        <p:spPr>
          <a:xfrm>
            <a:off x="5187672" y="5441803"/>
            <a:ext cx="2183611" cy="307777"/>
          </a:xfrm>
          <a:prstGeom prst="rect">
            <a:avLst/>
          </a:prstGeom>
          <a:noFill/>
        </p:spPr>
        <p:txBody>
          <a:bodyPr wrap="none" rtlCol="0">
            <a:spAutoFit/>
          </a:bodyPr>
          <a:lstStyle/>
          <a:p>
            <a:r>
              <a:rPr lang="en-US" sz="1400" dirty="0" smtClean="0"/>
              <a:t>View appointment, Guest</a:t>
            </a:r>
            <a:endParaRPr lang="en-US" sz="1400" dirty="0"/>
          </a:p>
        </p:txBody>
      </p:sp>
      <p:sp>
        <p:nvSpPr>
          <p:cNvPr id="10" name="TextBox 9"/>
          <p:cNvSpPr txBox="1"/>
          <p:nvPr/>
        </p:nvSpPr>
        <p:spPr>
          <a:xfrm>
            <a:off x="8933089" y="5399947"/>
            <a:ext cx="2270365" cy="307777"/>
          </a:xfrm>
          <a:prstGeom prst="rect">
            <a:avLst/>
          </a:prstGeom>
          <a:noFill/>
        </p:spPr>
        <p:txBody>
          <a:bodyPr wrap="none" rtlCol="0">
            <a:spAutoFit/>
          </a:bodyPr>
          <a:lstStyle/>
          <a:p>
            <a:r>
              <a:rPr lang="en-US" sz="1400" dirty="0" smtClean="0"/>
              <a:t>View appointment, Doctor</a:t>
            </a:r>
            <a:endParaRPr lang="en-US" sz="1400" dirty="0"/>
          </a:p>
        </p:txBody>
      </p:sp>
      <p:graphicFrame>
        <p:nvGraphicFramePr>
          <p:cNvPr id="11" name="Object 10">
            <a:hlinkClick r:id="" action="ppaction://ole?verb=0"/>
          </p:cNvPr>
          <p:cNvGraphicFramePr>
            <a:graphicFrameLocks noChangeAspect="1"/>
          </p:cNvGraphicFramePr>
          <p:nvPr>
            <p:extLst>
              <p:ext uri="{D42A27DB-BD31-4B8C-83A1-F6EECF244321}">
                <p14:modId xmlns:p14="http://schemas.microsoft.com/office/powerpoint/2010/main" val="1289277841"/>
              </p:ext>
            </p:extLst>
          </p:nvPr>
        </p:nvGraphicFramePr>
        <p:xfrm>
          <a:off x="8343228" y="3210694"/>
          <a:ext cx="3457119" cy="1936324"/>
        </p:xfrm>
        <a:graphic>
          <a:graphicData uri="http://schemas.openxmlformats.org/presentationml/2006/ole">
            <mc:AlternateContent xmlns:mc="http://schemas.openxmlformats.org/markup-compatibility/2006">
              <mc:Choice xmlns:v="urn:schemas-microsoft-com:vml" Requires="v">
                <p:oleObj spid="_x0000_s1067" name="Presentation" r:id="rId8" imgW="4561967" imgH="2560386" progId="PowerPoint.Show.12">
                  <p:embed/>
                </p:oleObj>
              </mc:Choice>
              <mc:Fallback>
                <p:oleObj name="Presentation" r:id="rId8" imgW="4561967" imgH="2560386" progId="PowerPoint.Show.12">
                  <p:embed/>
                  <p:pic>
                    <p:nvPicPr>
                      <p:cNvPr id="0" name=""/>
                      <p:cNvPicPr/>
                      <p:nvPr/>
                    </p:nvPicPr>
                    <p:blipFill>
                      <a:blip r:embed="rId9"/>
                      <a:stretch>
                        <a:fillRect/>
                      </a:stretch>
                    </p:blipFill>
                    <p:spPr>
                      <a:xfrm>
                        <a:off x="8343228" y="3210694"/>
                        <a:ext cx="3457119" cy="1936324"/>
                      </a:xfrm>
                      <a:prstGeom prst="rect">
                        <a:avLst/>
                      </a:prstGeom>
                    </p:spPr>
                  </p:pic>
                </p:oleObj>
              </mc:Fallback>
            </mc:AlternateContent>
          </a:graphicData>
        </a:graphic>
      </p:graphicFrame>
      <p:sp>
        <p:nvSpPr>
          <p:cNvPr id="15" name="Flowchart: Connector 14"/>
          <p:cNvSpPr/>
          <p:nvPr/>
        </p:nvSpPr>
        <p:spPr>
          <a:xfrm>
            <a:off x="604434" y="2747270"/>
            <a:ext cx="287672" cy="30777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i</a:t>
            </a:r>
            <a:endParaRPr lang="en-US" dirty="0"/>
          </a:p>
        </p:txBody>
      </p:sp>
      <p:sp>
        <p:nvSpPr>
          <p:cNvPr id="16" name="Rectangle 15"/>
          <p:cNvSpPr/>
          <p:nvPr/>
        </p:nvSpPr>
        <p:spPr>
          <a:xfrm>
            <a:off x="892106" y="2716494"/>
            <a:ext cx="3137526" cy="338554"/>
          </a:xfrm>
          <a:prstGeom prst="rect">
            <a:avLst/>
          </a:prstGeom>
          <a:noFill/>
        </p:spPr>
        <p:txBody>
          <a:bodyPr wrap="none" lIns="91440" tIns="45720" rIns="91440" bIns="45720">
            <a:spAutoFit/>
          </a:bodyPr>
          <a:lstStyle/>
          <a:p>
            <a:pPr algn="ctr"/>
            <a:r>
              <a:rPr lang="en-US" sz="1600" b="0" cap="none" spc="0" dirty="0" smtClean="0">
                <a:ln w="0"/>
                <a:solidFill>
                  <a:schemeClr val="accent1"/>
                </a:solidFill>
                <a:effectLst>
                  <a:outerShdw blurRad="38100" dist="25400" dir="5400000" algn="ctr" rotWithShape="0">
                    <a:srgbClr val="6E747A">
                      <a:alpha val="43000"/>
                    </a:srgbClr>
                  </a:outerShdw>
                </a:effectLst>
              </a:rPr>
              <a:t>Click on each tile to learn more…</a:t>
            </a:r>
            <a:endParaRPr lang="en-US" sz="1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2354757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a:hlinkClick r:id="rId3" tooltip="Learn More"/>
          </p:cNvPr>
          <p:cNvSpPr/>
          <p:nvPr/>
        </p:nvSpPr>
        <p:spPr>
          <a:xfrm>
            <a:off x="11557038" y="6134153"/>
            <a:ext cx="431763" cy="431763"/>
          </a:xfrm>
          <a:custGeom>
            <a:avLst/>
            <a:gdLst>
              <a:gd name="connsiteX0" fmla="*/ 283692 w 643468"/>
              <a:gd name="connsiteY0" fmla="*/ 156886 h 643468"/>
              <a:gd name="connsiteX1" fmla="*/ 315574 w 643468"/>
              <a:gd name="connsiteY1" fmla="*/ 156886 h 643468"/>
              <a:gd name="connsiteX2" fmla="*/ 486582 w 643468"/>
              <a:gd name="connsiteY2" fmla="*/ 321734 h 643468"/>
              <a:gd name="connsiteX3" fmla="*/ 315574 w 643468"/>
              <a:gd name="connsiteY3" fmla="*/ 486582 h 643468"/>
              <a:gd name="connsiteX4" fmla="*/ 283692 w 643468"/>
              <a:gd name="connsiteY4" fmla="*/ 486582 h 643468"/>
              <a:gd name="connsiteX5" fmla="*/ 441545 w 643468"/>
              <a:gd name="connsiteY5" fmla="*/ 334415 h 643468"/>
              <a:gd name="connsiteX6" fmla="*/ 156887 w 643468"/>
              <a:gd name="connsiteY6" fmla="*/ 334415 h 643468"/>
              <a:gd name="connsiteX7" fmla="*/ 156887 w 643468"/>
              <a:gd name="connsiteY7" fmla="*/ 309054 h 643468"/>
              <a:gd name="connsiteX8" fmla="*/ 441545 w 643468"/>
              <a:gd name="connsiteY8" fmla="*/ 309054 h 643468"/>
              <a:gd name="connsiteX9" fmla="*/ 321733 w 643468"/>
              <a:gd name="connsiteY9" fmla="*/ 16937 h 643468"/>
              <a:gd name="connsiteX10" fmla="*/ 16936 w 643468"/>
              <a:gd name="connsiteY10" fmla="*/ 321734 h 643468"/>
              <a:gd name="connsiteX11" fmla="*/ 321733 w 643468"/>
              <a:gd name="connsiteY11" fmla="*/ 626531 h 643468"/>
              <a:gd name="connsiteX12" fmla="*/ 626530 w 643468"/>
              <a:gd name="connsiteY12" fmla="*/ 321734 h 643468"/>
              <a:gd name="connsiteX13" fmla="*/ 321733 w 643468"/>
              <a:gd name="connsiteY13" fmla="*/ 16937 h 643468"/>
              <a:gd name="connsiteX14" fmla="*/ 321734 w 643468"/>
              <a:gd name="connsiteY14" fmla="*/ 0 h 643468"/>
              <a:gd name="connsiteX15" fmla="*/ 643468 w 643468"/>
              <a:gd name="connsiteY15" fmla="*/ 321734 h 643468"/>
              <a:gd name="connsiteX16" fmla="*/ 321734 w 643468"/>
              <a:gd name="connsiteY16" fmla="*/ 643468 h 643468"/>
              <a:gd name="connsiteX17" fmla="*/ 0 w 643468"/>
              <a:gd name="connsiteY17" fmla="*/ 321734 h 643468"/>
              <a:gd name="connsiteX18" fmla="*/ 321734 w 643468"/>
              <a:gd name="connsiteY18" fmla="*/ 0 h 64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3468" h="643468">
                <a:moveTo>
                  <a:pt x="283692" y="156886"/>
                </a:moveTo>
                <a:lnTo>
                  <a:pt x="315574" y="156886"/>
                </a:lnTo>
                <a:lnTo>
                  <a:pt x="486582" y="321734"/>
                </a:lnTo>
                <a:lnTo>
                  <a:pt x="315574" y="486582"/>
                </a:lnTo>
                <a:lnTo>
                  <a:pt x="283692" y="486582"/>
                </a:lnTo>
                <a:lnTo>
                  <a:pt x="441545" y="334415"/>
                </a:lnTo>
                <a:lnTo>
                  <a:pt x="156887" y="334415"/>
                </a:lnTo>
                <a:lnTo>
                  <a:pt x="156887" y="309054"/>
                </a:lnTo>
                <a:lnTo>
                  <a:pt x="441545" y="309054"/>
                </a:lnTo>
                <a:close/>
                <a:moveTo>
                  <a:pt x="321733" y="16937"/>
                </a:moveTo>
                <a:cubicBezTo>
                  <a:pt x="153398" y="16937"/>
                  <a:pt x="16936" y="153399"/>
                  <a:pt x="16936" y="321734"/>
                </a:cubicBezTo>
                <a:cubicBezTo>
                  <a:pt x="16936" y="490069"/>
                  <a:pt x="153398" y="626531"/>
                  <a:pt x="321733" y="626531"/>
                </a:cubicBezTo>
                <a:cubicBezTo>
                  <a:pt x="490068" y="626531"/>
                  <a:pt x="626530" y="490069"/>
                  <a:pt x="626530" y="321734"/>
                </a:cubicBezTo>
                <a:cubicBezTo>
                  <a:pt x="626530" y="153399"/>
                  <a:pt x="490068" y="16937"/>
                  <a:pt x="321733" y="16937"/>
                </a:cubicBezTo>
                <a:close/>
                <a:moveTo>
                  <a:pt x="321734" y="0"/>
                </a:moveTo>
                <a:cubicBezTo>
                  <a:pt x="499423" y="0"/>
                  <a:pt x="643468" y="144045"/>
                  <a:pt x="643468" y="321734"/>
                </a:cubicBezTo>
                <a:cubicBezTo>
                  <a:pt x="643468" y="499423"/>
                  <a:pt x="499423" y="643468"/>
                  <a:pt x="321734" y="643468"/>
                </a:cubicBezTo>
                <a:cubicBezTo>
                  <a:pt x="144045" y="643468"/>
                  <a:pt x="0" y="499423"/>
                  <a:pt x="0" y="321734"/>
                </a:cubicBezTo>
                <a:cubicBezTo>
                  <a:pt x="0" y="144045"/>
                  <a:pt x="144045" y="0"/>
                  <a:pt x="321734" y="0"/>
                </a:cubicBezTo>
                <a:close/>
              </a:path>
            </a:pathLst>
          </a:custGeom>
          <a:solidFill>
            <a:srgbClr val="DD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 Placeholder 2">
            <a:hlinkClick r:id="rId4" tooltip="Learn More"/>
          </p:cNvPr>
          <p:cNvSpPr txBox="1">
            <a:spLocks/>
          </p:cNvSpPr>
          <p:nvPr/>
        </p:nvSpPr>
        <p:spPr>
          <a:xfrm>
            <a:off x="2897188" y="5844663"/>
            <a:ext cx="8659850" cy="931371"/>
          </a:xfrm>
          <a:prstGeom prst="rect">
            <a:avLst/>
          </a:prstGeom>
        </p:spPr>
        <p:txBody>
          <a:bodyPr vert="horz" lIns="91440" tIns="45720" rIns="91440" bIns="45720" rtlCol="0" anchor="ctr">
            <a:normAutofit/>
          </a:bodyPr>
          <a:lstStyle>
            <a:lvl1pPr marL="0" indent="0" algn="l" defTabSz="914400" rtl="0" eaLnBrk="1" latinLnBrk="0" hangingPunct="1">
              <a:lnSpc>
                <a:spcPct val="150000"/>
              </a:lnSpc>
              <a:spcBef>
                <a:spcPct val="30000"/>
              </a:spcBef>
              <a:buFont typeface="Arial" panose="020B0604020202020204" pitchFamily="34" charset="0"/>
              <a:buNone/>
              <a:defRPr sz="2800" kern="1200">
                <a:solidFill>
                  <a:schemeClr val="bg1"/>
                </a:solidFill>
                <a:latin typeface="+mj-lt"/>
                <a:ea typeface="+mn-ea"/>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rgbClr val="DD462F"/>
                </a:solidFill>
              </a:rPr>
              <a:t>Find out more at the </a:t>
            </a:r>
            <a:r>
              <a:rPr lang="en-US" sz="1800" dirty="0" smtClean="0">
                <a:solidFill>
                  <a:srgbClr val="DD462F"/>
                </a:solidFill>
              </a:rPr>
              <a:t>Amazon Skill Center</a:t>
            </a:r>
            <a:endParaRPr lang="en-US" sz="1800" dirty="0">
              <a:solidFill>
                <a:srgbClr val="DD462F"/>
              </a:solidFill>
            </a:endParaRPr>
          </a:p>
        </p:txBody>
      </p:sp>
      <p:sp>
        <p:nvSpPr>
          <p:cNvPr id="4" name="TextBox 3"/>
          <p:cNvSpPr txBox="1"/>
          <p:nvPr/>
        </p:nvSpPr>
        <p:spPr>
          <a:xfrm>
            <a:off x="8466022" y="6477369"/>
            <a:ext cx="2963979" cy="298665"/>
          </a:xfrm>
          <a:prstGeom prst="rect">
            <a:avLst/>
          </a:prstGeom>
          <a:noFill/>
        </p:spPr>
        <p:txBody>
          <a:bodyPr wrap="none" rtlCol="0">
            <a:noAutofit/>
          </a:bodyPr>
          <a:lstStyle/>
          <a:p>
            <a:endParaRPr lang="en-US" sz="1200" dirty="0">
              <a:solidFill>
                <a:srgbClr val="D24726">
                  <a:alpha val="37000"/>
                </a:srgbClr>
              </a:solidFill>
            </a:endParaRPr>
          </a:p>
        </p:txBody>
      </p:sp>
      <p:sp>
        <p:nvSpPr>
          <p:cNvPr id="5" name="Text Placeholder 4"/>
          <p:cNvSpPr>
            <a:spLocks noGrp="1"/>
          </p:cNvSpPr>
          <p:nvPr>
            <p:ph type="body" idx="1"/>
          </p:nvPr>
        </p:nvSpPr>
        <p:spPr>
          <a:xfrm>
            <a:off x="6632620" y="2402237"/>
            <a:ext cx="4960112" cy="1899308"/>
          </a:xfrm>
        </p:spPr>
        <p:txBody>
          <a:bodyPr>
            <a:normAutofit/>
          </a:bodyPr>
          <a:lstStyle/>
          <a:p>
            <a:r>
              <a:rPr lang="en-US" sz="6000" b="1" dirty="0" smtClean="0"/>
              <a:t>THANK YOU</a:t>
            </a:r>
            <a:endParaRPr lang="en-US" sz="6000" b="1" dirty="0"/>
          </a:p>
        </p:txBody>
      </p:sp>
    </p:spTree>
    <p:extLst>
      <p:ext uri="{BB962C8B-B14F-4D97-AF65-F5344CB8AC3E}">
        <p14:creationId xmlns:p14="http://schemas.microsoft.com/office/powerpoint/2010/main" val="23415507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potx" id="{43699C43-EC89-4A55-9A99-3FD944590577}" vid="{3C36ED3A-1C33-4ECB-8650-37D568EF4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C3DEC53A-9DF1-4780-BE92-17E971B7A9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1491</TotalTime>
  <Words>434</Words>
  <Application>Microsoft Office PowerPoint</Application>
  <PresentationFormat>Widescreen</PresentationFormat>
  <Paragraphs>51</Paragraphs>
  <Slides>6</Slides>
  <Notes>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6</vt:i4>
      </vt:variant>
    </vt:vector>
  </HeadingPairs>
  <TitlesOfParts>
    <vt:vector size="13" baseType="lpstr">
      <vt:lpstr>Arial</vt:lpstr>
      <vt:lpstr>Calibri</vt:lpstr>
      <vt:lpstr>Segoe UI</vt:lpstr>
      <vt:lpstr>Segoe UI Light</vt:lpstr>
      <vt:lpstr>WelcomeDoc</vt:lpstr>
      <vt:lpstr>Microsoft PowerPoint Presentation</vt:lpstr>
      <vt:lpstr>Adobe Acrobat Document</vt:lpstr>
      <vt:lpstr>Welcome to  Med Assist [voice assistant]</vt:lpstr>
      <vt:lpstr>    THE VARIABLES</vt:lpstr>
      <vt:lpstr>THE PROBLEM STATEMENT</vt:lpstr>
      <vt:lpstr>THE SOLUTION</vt:lpstr>
      <vt:lpstr>HOW IT WORKS</vt:lpstr>
      <vt:lpstr>PowerPoint Presentation</vt:lpstr>
    </vt:vector>
  </TitlesOfParts>
  <Company>Cognizant Technology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Doctor Appointment Assistant</dc:title>
  <dc:creator>Sapru, Predhin (Cognizant)</dc:creator>
  <cp:keywords/>
  <cp:lastModifiedBy>Prakash, Rakesh (Cognizant)</cp:lastModifiedBy>
  <cp:revision>41</cp:revision>
  <dcterms:created xsi:type="dcterms:W3CDTF">2017-07-13T15:22:24Z</dcterms:created>
  <dcterms:modified xsi:type="dcterms:W3CDTF">2017-07-21T17:36:33Z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